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0" r:id="rId4"/>
    <p:sldId id="261" r:id="rId5"/>
    <p:sldId id="290" r:id="rId6"/>
    <p:sldId id="274" r:id="rId7"/>
    <p:sldId id="257" r:id="rId8"/>
    <p:sldId id="259" r:id="rId9"/>
    <p:sldId id="262" r:id="rId10"/>
    <p:sldId id="263" r:id="rId11"/>
    <p:sldId id="265" r:id="rId12"/>
    <p:sldId id="285" r:id="rId13"/>
    <p:sldId id="291" r:id="rId14"/>
    <p:sldId id="267" r:id="rId15"/>
    <p:sldId id="287" r:id="rId16"/>
    <p:sldId id="292" r:id="rId17"/>
    <p:sldId id="284" r:id="rId18"/>
    <p:sldId id="273" r:id="rId19"/>
    <p:sldId id="276" r:id="rId20"/>
    <p:sldId id="279" r:id="rId21"/>
    <p:sldId id="283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CF2E-E388-4FA8-A1A5-5F1D74D44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FE025-862E-41CD-A08E-6DBE41E83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6C7DA-FEF3-4E72-BCB1-5B90D045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55F27-7C16-4D08-B8CF-18AEA716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CF01A-FA2D-4816-A620-9BDC0185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9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29E3-E2F4-4230-9F64-ABB1C799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CBB78-ABA9-461C-BF5C-087468296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8066-B9E2-4501-9E54-A41DFF0E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E580D-EA8F-4C91-B504-47371997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C759F-D904-4946-84A6-0D661C12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3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2A0AB-7040-439A-9489-2A2D6716D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E632C-F88F-434E-95CE-5120B73EB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43AB4-4AE5-4B41-94D2-0AE71F8A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6B0D7-E214-46F6-A58A-3C57D4C0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6E04-CBA3-4389-A5ED-A7C3FFED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4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5724-CE31-4F7F-A382-C0E910F8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D8C16-2AF1-4B8C-B304-6EB53AC1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CC0EA-04C6-491A-9428-37973B4C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522A1-39B0-40A2-809F-9925D3E2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D483-3824-4A45-9B09-B2AD9431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F98-B7EC-4B0C-9923-5458F6CD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E6EB-AA8C-483C-9F74-62C844189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C154-61C9-4829-8CF8-E318D6DB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EE83-5EBE-4D4C-849E-8D3C00E3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D25E-2929-4E55-AE02-5BBAC42A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C97E-0977-4925-9DA4-F3BF618E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22D9-026A-4062-BB04-A02F0384E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C150E-1C46-4198-8391-6141C4066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672A1-220E-452A-99BC-ACE3ADB6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68D3-13F0-4B74-B415-9AFB0F82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4ECC-D41C-4B56-ADD8-CB6BB07A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43DA-974B-4B0D-ABD5-FEE549CB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DD7B8-BBA6-45F0-ABF1-BEB7244D5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ED58D-89A0-4B61-BF1A-063448B9E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2E94D-E716-452F-9170-3C9E68D78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C9307-D0AF-4869-97DB-E715CA310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3A930-BA38-49D8-902D-20E8E7AA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B6040-7A49-4CDF-9AD3-BC80E1B9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4A1C7-9FD0-4045-A6EC-6797CF49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5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76F5-95A5-41D3-BD0F-AD097CB7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8DBC6-5145-4BBE-9B28-A6F96A52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51F4B-4479-4D1A-9F79-064222FA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E2BEC-448C-4690-9668-D2465F37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5B379-929C-467F-B2D3-F9F329FA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806A3-16D3-4958-8B74-6A306C3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BF98E-C4CE-4698-8603-BEABA790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3FB7-35BB-4802-98C7-1F2AB790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DA320-576E-432A-845B-2240578CC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968D-8130-49B1-BFF5-B89E9BC4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26CA6-5751-4531-A948-8920795E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C7BF4-BD44-4E3F-B756-F5654500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EEAE-6A3C-4134-810C-E96C55D6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12D-0644-4F4B-B7F2-51998E96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A7EE1-BA7D-40E3-9159-ABDF5EEBD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73E38-0135-48FA-8359-BDF1DAB9E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6640-8FBD-42BE-B71C-18CF7157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B710-B462-435A-8D9C-503A1F68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CAA0B-D2B3-4183-8E56-B7279AC5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682A1-0B7C-440F-BD1A-995E862C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6B953-A846-4698-8FB4-3A0D30AC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5D0D4-C498-449F-9431-BBD749A15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1CF8-4010-4068-9E83-5BF2B9D9022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9A028-CF9D-44E4-A71C-C3C163CD5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21977-8806-4464-8183-6AA3CA983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3A2E2-1CB5-4DFE-BF2A-0A6CAE635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rrelu" TargetMode="External"/><Relationship Id="rId2" Type="http://schemas.openxmlformats.org/officeDocument/2006/relationships/hyperlink" Target="https://semiengineering.com/knowledge_centers/artificial-intelligence/neural-networks/generative-adversarial-network-ga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eykeetae/Self-Attention-GAN/blob/8714a54ba5027d680190791ba3a6bb08f9c9a129/sagan_models.py#L8" TargetMode="External"/><Relationship Id="rId4" Type="http://schemas.openxmlformats.org/officeDocument/2006/relationships/hyperlink" Target="https://arxiv.org/pdf/1805.08318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A2CB-883F-446B-8898-6CA2AEB2A9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C0652-E8C5-4DC9-8B0E-1A8C16EB2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and Data Mining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Anton Zaitsev – </a:t>
            </a:r>
            <a:r>
              <a:rPr lang="en-US" dirty="0" err="1"/>
              <a:t>Othmane</a:t>
            </a:r>
            <a:r>
              <a:rPr lang="en-US" dirty="0"/>
              <a:t> </a:t>
            </a:r>
            <a:r>
              <a:rPr lang="en-US" dirty="0" err="1"/>
              <a:t>Mahfoud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4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BBD0762-8749-4158-B76E-6C31EFE5F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99" y="1249960"/>
            <a:ext cx="11490802" cy="51172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E0C8AA-75D4-4C08-9C94-DF1AD7EC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3894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0F82BA-E62D-4D54-948B-1FC41A8A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 – After 40K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DE43-087E-4B30-99E2-965BE410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0" y="790574"/>
            <a:ext cx="11250595" cy="3029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7A504-65E1-4492-81D5-B5FBD317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0" y="3809859"/>
            <a:ext cx="11193437" cy="29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39EB45-5C48-494C-AE38-D5A74669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>
            <a:normAutofit/>
          </a:bodyPr>
          <a:lstStyle/>
          <a:p>
            <a:r>
              <a:rPr lang="en-US" dirty="0"/>
              <a:t>Introducing Edge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30BC6-FD30-4F97-BF80-60EB8E5B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761" y="1614234"/>
            <a:ext cx="3639058" cy="363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C411D-5D91-4711-A860-730F47A4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04" y="1604708"/>
            <a:ext cx="3667637" cy="3648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87368-3C53-4F8F-872B-3C08C9239A5D}"/>
              </a:ext>
            </a:extLst>
          </p:cNvPr>
          <p:cNvSpPr txBox="1"/>
          <p:nvPr/>
        </p:nvSpPr>
        <p:spPr>
          <a:xfrm>
            <a:off x="1739625" y="5253292"/>
            <a:ext cx="305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111CE-F6B2-48EF-8363-38FB0478F1DC}"/>
              </a:ext>
            </a:extLst>
          </p:cNvPr>
          <p:cNvSpPr txBox="1"/>
          <p:nvPr/>
        </p:nvSpPr>
        <p:spPr>
          <a:xfrm>
            <a:off x="7384493" y="5253292"/>
            <a:ext cx="3067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Edges Map of the Terrain Image</a:t>
            </a:r>
          </a:p>
        </p:txBody>
      </p:sp>
    </p:spTree>
    <p:extLst>
      <p:ext uri="{BB962C8B-B14F-4D97-AF65-F5344CB8AC3E}">
        <p14:creationId xmlns:p14="http://schemas.microsoft.com/office/powerpoint/2010/main" val="69716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B49CC-5106-4A41-A236-0DA9971C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5161" y="-1785437"/>
            <a:ext cx="5139560" cy="11680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92B7B8-384F-49D6-996D-29EA1FA8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GAN Architecture (Generator) | Edge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E090-8B52-42D0-A538-82B558BC3E6C}"/>
              </a:ext>
            </a:extLst>
          </p:cNvPr>
          <p:cNvSpPr txBox="1"/>
          <p:nvPr/>
        </p:nvSpPr>
        <p:spPr>
          <a:xfrm>
            <a:off x="2534893" y="1821469"/>
            <a:ext cx="60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SKIP CONNECTIONS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A96DEE-E8A8-464B-8630-516983196248}"/>
              </a:ext>
            </a:extLst>
          </p:cNvPr>
          <p:cNvSpPr/>
          <p:nvPr/>
        </p:nvSpPr>
        <p:spPr>
          <a:xfrm>
            <a:off x="4412650" y="5150840"/>
            <a:ext cx="620785" cy="1600054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F183D-3316-4184-9573-54C78D2ED465}"/>
              </a:ext>
            </a:extLst>
          </p:cNvPr>
          <p:cNvSpPr txBox="1"/>
          <p:nvPr/>
        </p:nvSpPr>
        <p:spPr>
          <a:xfrm>
            <a:off x="5453918" y="6419108"/>
            <a:ext cx="6275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COMPRESSED (1x1x512) REPRESENTATION OF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9E42B3-3C0E-47AE-842B-0E9F2E766500}"/>
              </a:ext>
            </a:extLst>
          </p:cNvPr>
          <p:cNvCxnSpPr/>
          <p:nvPr/>
        </p:nvCxnSpPr>
        <p:spPr>
          <a:xfrm>
            <a:off x="645778" y="4299497"/>
            <a:ext cx="2936146" cy="1904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FB8347-169E-4A45-8341-7A9109895B31}"/>
              </a:ext>
            </a:extLst>
          </p:cNvPr>
          <p:cNvSpPr txBox="1"/>
          <p:nvPr/>
        </p:nvSpPr>
        <p:spPr>
          <a:xfrm rot="1981448">
            <a:off x="597281" y="5321582"/>
            <a:ext cx="2365353" cy="523220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DOWNSAMPLE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BB6841-2358-485E-827E-466CDDBCCF51}"/>
              </a:ext>
            </a:extLst>
          </p:cNvPr>
          <p:cNvCxnSpPr>
            <a:cxnSpLocks/>
          </p:cNvCxnSpPr>
          <p:nvPr/>
        </p:nvCxnSpPr>
        <p:spPr>
          <a:xfrm flipV="1">
            <a:off x="8271198" y="3992528"/>
            <a:ext cx="3131538" cy="18298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844680-74ED-4301-A4D3-8C1AE0ECEB7A}"/>
              </a:ext>
            </a:extLst>
          </p:cNvPr>
          <p:cNvSpPr txBox="1"/>
          <p:nvPr/>
        </p:nvSpPr>
        <p:spPr>
          <a:xfrm rot="19711722">
            <a:off x="9074774" y="4907247"/>
            <a:ext cx="2365353" cy="523220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UPSAMPLE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70604C-F69D-420B-BF8F-E5DB606EC9C2}"/>
              </a:ext>
            </a:extLst>
          </p:cNvPr>
          <p:cNvSpPr/>
          <p:nvPr/>
        </p:nvSpPr>
        <p:spPr>
          <a:xfrm>
            <a:off x="193471" y="1359017"/>
            <a:ext cx="620785" cy="154716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939ACC-B032-48D7-96D3-C60CC08CD161}"/>
              </a:ext>
            </a:extLst>
          </p:cNvPr>
          <p:cNvCxnSpPr>
            <a:cxnSpLocks/>
          </p:cNvCxnSpPr>
          <p:nvPr/>
        </p:nvCxnSpPr>
        <p:spPr>
          <a:xfrm flipH="1">
            <a:off x="887136" y="1703114"/>
            <a:ext cx="12551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249361-3234-4FD5-A774-A83A6D9463FC}"/>
              </a:ext>
            </a:extLst>
          </p:cNvPr>
          <p:cNvSpPr txBox="1"/>
          <p:nvPr/>
        </p:nvSpPr>
        <p:spPr>
          <a:xfrm>
            <a:off x="2273404" y="1400531"/>
            <a:ext cx="2365353" cy="523220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66023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39EB45-5C48-494C-AE38-D5A74669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>
            <a:normAutofit/>
          </a:bodyPr>
          <a:lstStyle/>
          <a:p>
            <a:r>
              <a:rPr lang="en-US" dirty="0"/>
              <a:t>Introducing Edge Detection |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41496-A8F9-4A05-A58F-30E1F589F8A9}"/>
              </a:ext>
            </a:extLst>
          </p:cNvPr>
          <p:cNvSpPr txBox="1"/>
          <p:nvPr/>
        </p:nvSpPr>
        <p:spPr>
          <a:xfrm>
            <a:off x="1551244" y="5377134"/>
            <a:ext cx="3662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Generator Prediction w/o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84180-5C19-4114-A7EF-5A0853C1B7A3}"/>
              </a:ext>
            </a:extLst>
          </p:cNvPr>
          <p:cNvSpPr txBox="1"/>
          <p:nvPr/>
        </p:nvSpPr>
        <p:spPr>
          <a:xfrm>
            <a:off x="7401781" y="5396187"/>
            <a:ext cx="3662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Generator Prediction w/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88DEE-2F06-4A69-9800-CE246F7C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44" y="1471339"/>
            <a:ext cx="4020111" cy="3905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3899A-BE37-45CB-9BEA-F61E9E3C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5" y="1495154"/>
            <a:ext cx="403916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7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EE648-D95B-404D-B296-8BB38D2D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5" y="822120"/>
            <a:ext cx="11193437" cy="28106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F82BA-E62D-4D54-948B-1FC41A8A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 – After 40K Steps | Edge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14F79-FEF7-432A-A48A-F147B40C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5" y="3687909"/>
            <a:ext cx="11222016" cy="29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9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0F82BA-E62D-4D54-948B-1FC41A8A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 – After 40K Steps | Blur</a:t>
            </a:r>
          </a:p>
        </p:txBody>
      </p:sp>
    </p:spTree>
    <p:extLst>
      <p:ext uri="{BB962C8B-B14F-4D97-AF65-F5344CB8AC3E}">
        <p14:creationId xmlns:p14="http://schemas.microsoft.com/office/powerpoint/2010/main" val="59970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2673D-5A6D-4128-A469-4BFF7E5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87" y="556635"/>
            <a:ext cx="8393514" cy="44432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39EB45-5C48-494C-AE38-D5A74669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24" y="18307"/>
            <a:ext cx="11551640" cy="103046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Introducing Attention | </a:t>
            </a:r>
            <a:r>
              <a:rPr lang="en-US" dirty="0" err="1"/>
              <a:t>Upsampling</a:t>
            </a:r>
            <a:r>
              <a:rPr lang="en-US" dirty="0"/>
              <a:t> &amp; Discriminator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AC3CA-51F6-44F0-A97F-2FD201545036}"/>
              </a:ext>
            </a:extLst>
          </p:cNvPr>
          <p:cNvSpPr txBox="1"/>
          <p:nvPr/>
        </p:nvSpPr>
        <p:spPr>
          <a:xfrm>
            <a:off x="139818" y="1265961"/>
            <a:ext cx="41189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Convolutional</a:t>
            </a:r>
            <a:r>
              <a:rPr lang="en-US" sz="2400" dirty="0"/>
              <a:t> layers process images </a:t>
            </a:r>
            <a:r>
              <a:rPr lang="en-US" sz="2400" b="1" dirty="0"/>
              <a:t>locally</a:t>
            </a:r>
            <a:r>
              <a:rPr lang="en-US" sz="2400" dirty="0"/>
              <a:t>, meaning they only consider a </a:t>
            </a:r>
            <a:r>
              <a:rPr lang="en-US" sz="2400" b="1" dirty="0"/>
              <a:t>small neighborhood of pixels </a:t>
            </a:r>
            <a:r>
              <a:rPr lang="en-US" sz="2400" dirty="0"/>
              <a:t>at a time. This can make it </a:t>
            </a:r>
            <a:r>
              <a:rPr lang="en-US" sz="2400" b="1" dirty="0"/>
              <a:t>difficult</a:t>
            </a:r>
            <a:r>
              <a:rPr lang="en-US" sz="2400" dirty="0"/>
              <a:t> for the network </a:t>
            </a:r>
            <a:r>
              <a:rPr lang="en-US" sz="2400" b="1" dirty="0"/>
              <a:t>to capture long-range dependencies</a:t>
            </a:r>
            <a:r>
              <a:rPr lang="en-US" sz="2400" dirty="0"/>
              <a:t>, which are </a:t>
            </a:r>
            <a:r>
              <a:rPr lang="en-US" sz="2400" b="1" dirty="0"/>
              <a:t>important for </a:t>
            </a:r>
            <a:r>
              <a:rPr lang="en-US" sz="2400" dirty="0"/>
              <a:t>tasks like </a:t>
            </a:r>
            <a:r>
              <a:rPr lang="en-US" sz="2400" b="1" dirty="0"/>
              <a:t>image generation</a:t>
            </a:r>
            <a:r>
              <a:rPr lang="en-US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17A46-0A63-402A-8A06-C3454B69A468}"/>
              </a:ext>
            </a:extLst>
          </p:cNvPr>
          <p:cNvSpPr txBox="1"/>
          <p:nvPr/>
        </p:nvSpPr>
        <p:spPr>
          <a:xfrm>
            <a:off x="142614" y="4899171"/>
            <a:ext cx="11484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incorporating a </a:t>
            </a:r>
            <a:r>
              <a:rPr lang="en-US" sz="2400" b="1" dirty="0"/>
              <a:t>self-attention</a:t>
            </a:r>
            <a:r>
              <a:rPr lang="en-US" sz="2400" dirty="0"/>
              <a:t> layer, the </a:t>
            </a:r>
            <a:r>
              <a:rPr lang="en-US" sz="2400" b="1" dirty="0"/>
              <a:t>generator</a:t>
            </a:r>
            <a:r>
              <a:rPr lang="en-US" sz="2400" dirty="0"/>
              <a:t> in a SAGAN can consider </a:t>
            </a:r>
            <a:r>
              <a:rPr lang="en-US" sz="2400" b="1" dirty="0"/>
              <a:t>information</a:t>
            </a:r>
            <a:r>
              <a:rPr lang="en-US" sz="2400" dirty="0"/>
              <a:t> </a:t>
            </a:r>
            <a:r>
              <a:rPr lang="en-US" sz="2400" b="1" dirty="0"/>
              <a:t>from</a:t>
            </a:r>
            <a:r>
              <a:rPr lang="en-US" sz="2400" dirty="0"/>
              <a:t> </a:t>
            </a:r>
            <a:r>
              <a:rPr lang="en-US" sz="2400" b="1" dirty="0"/>
              <a:t>all parts of the image </a:t>
            </a:r>
            <a:r>
              <a:rPr lang="en-US" sz="2400" dirty="0"/>
              <a:t>at once. The attention mechanism assigns weights to different parts of the image based on their importance for generating the current pixel. The </a:t>
            </a:r>
            <a:r>
              <a:rPr lang="en-US" sz="2400" b="1" dirty="0"/>
              <a:t>discriminator</a:t>
            </a:r>
            <a:r>
              <a:rPr lang="en-US" sz="2400" dirty="0"/>
              <a:t> can check that </a:t>
            </a:r>
            <a:r>
              <a:rPr lang="en-US" sz="2400" b="1" dirty="0"/>
              <a:t>highly detailed features in distant portions of the image are consistent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223692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92246E-0002-4D76-8123-DB7B077BA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9032" y="-2905110"/>
            <a:ext cx="4265802" cy="1158399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39EB45-5C48-494C-AE38-D5A74669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Introducing Attention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DBF08B-21CC-4B11-B4B4-14B959F78754}"/>
              </a:ext>
            </a:extLst>
          </p:cNvPr>
          <p:cNvSpPr/>
          <p:nvPr/>
        </p:nvSpPr>
        <p:spPr>
          <a:xfrm>
            <a:off x="3854222" y="3964823"/>
            <a:ext cx="482601" cy="1150901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9B574-24EE-45B5-851C-AE7022CC2D18}"/>
              </a:ext>
            </a:extLst>
          </p:cNvPr>
          <p:cNvSpPr txBox="1"/>
          <p:nvPr/>
        </p:nvSpPr>
        <p:spPr>
          <a:xfrm>
            <a:off x="1294347" y="4457125"/>
            <a:ext cx="3042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COMPRESSED (1x1x512) REPRESENTATION OF IMAGE (AFTER DOWNSAMPLING)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A7E90-DB51-437B-8A11-BEAD3F1D6CB2}"/>
              </a:ext>
            </a:extLst>
          </p:cNvPr>
          <p:cNvSpPr txBox="1"/>
          <p:nvPr/>
        </p:nvSpPr>
        <p:spPr>
          <a:xfrm>
            <a:off x="8561035" y="3772092"/>
            <a:ext cx="321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ATTENTION BLOCKS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F26E6F-47FA-42A9-83BF-01DE25B8E6B3}"/>
              </a:ext>
            </a:extLst>
          </p:cNvPr>
          <p:cNvSpPr/>
          <p:nvPr/>
        </p:nvSpPr>
        <p:spPr>
          <a:xfrm>
            <a:off x="8036382" y="2248250"/>
            <a:ext cx="583445" cy="149962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363296-7BD8-47FF-A950-5CEF9B7C6313}"/>
              </a:ext>
            </a:extLst>
          </p:cNvPr>
          <p:cNvSpPr/>
          <p:nvPr/>
        </p:nvSpPr>
        <p:spPr>
          <a:xfrm>
            <a:off x="9237405" y="1929373"/>
            <a:ext cx="583445" cy="149962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6E053E-D241-433C-9FED-A9E59E7FF962}"/>
              </a:ext>
            </a:extLst>
          </p:cNvPr>
          <p:cNvSpPr/>
          <p:nvPr/>
        </p:nvSpPr>
        <p:spPr>
          <a:xfrm>
            <a:off x="10505668" y="1534653"/>
            <a:ext cx="583445" cy="149962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9A069-FC4C-4CF1-9528-985E73B2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2" y="781588"/>
            <a:ext cx="8278380" cy="5496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92B7B8-384F-49D6-996D-29EA1FA8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GAN Architecture | Attention + Edge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68B09-0E29-42E8-966E-BA2FFB723771}"/>
              </a:ext>
            </a:extLst>
          </p:cNvPr>
          <p:cNvSpPr/>
          <p:nvPr/>
        </p:nvSpPr>
        <p:spPr>
          <a:xfrm>
            <a:off x="97465" y="5415599"/>
            <a:ext cx="3363985" cy="1266738"/>
          </a:xfrm>
          <a:prstGeom prst="ellipse">
            <a:avLst/>
          </a:prstGeom>
          <a:noFill/>
          <a:ln w="92075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BD96-7D4C-4B4E-A588-13C67A7A3E28}"/>
              </a:ext>
            </a:extLst>
          </p:cNvPr>
          <p:cNvSpPr txBox="1"/>
          <p:nvPr/>
        </p:nvSpPr>
        <p:spPr>
          <a:xfrm>
            <a:off x="3572612" y="5724282"/>
            <a:ext cx="4967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</a:rPr>
              <a:t>Same amount of parameters!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D0DA6-897A-480B-B02A-780F29AD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13" y="3775246"/>
            <a:ext cx="2941885" cy="15711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DE5BFB9-672F-436B-9A1B-78DD10DFA64B}"/>
              </a:ext>
            </a:extLst>
          </p:cNvPr>
          <p:cNvSpPr/>
          <p:nvPr/>
        </p:nvSpPr>
        <p:spPr>
          <a:xfrm>
            <a:off x="8539993" y="3586799"/>
            <a:ext cx="3120705" cy="1828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409C0-F509-4C62-A9A2-52AB80E8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809460"/>
            <a:ext cx="8992855" cy="41534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CC6A2B-7899-4D07-B3CC-7BB1939D16F3}"/>
              </a:ext>
            </a:extLst>
          </p:cNvPr>
          <p:cNvSpPr txBox="1">
            <a:spLocks/>
          </p:cNvSpPr>
          <p:nvPr/>
        </p:nvSpPr>
        <p:spPr>
          <a:xfrm>
            <a:off x="887136" y="18307"/>
            <a:ext cx="10515600" cy="1030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Overall Task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755B08B-1E9B-4BCF-B9AF-34E75D332FE4}"/>
              </a:ext>
            </a:extLst>
          </p:cNvPr>
          <p:cNvSpPr/>
          <p:nvPr/>
        </p:nvSpPr>
        <p:spPr>
          <a:xfrm>
            <a:off x="5781675" y="3429000"/>
            <a:ext cx="676275" cy="6381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0F82BA-E62D-4D54-948B-1FC41A8A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 – After 40K Steps | Attention + 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1E189-6EF0-4254-ADC0-CC43E31A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1048773"/>
            <a:ext cx="11202963" cy="2705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9BCBD-C653-455D-BDB1-F4904FE8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91" y="3817545"/>
            <a:ext cx="1121249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4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762A01-75E3-4106-8558-ECDDBD8F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B3AA-CEA6-420E-A93E-5AE352AD7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77" y="1048773"/>
            <a:ext cx="10515600" cy="5631531"/>
          </a:xfrm>
        </p:spPr>
        <p:txBody>
          <a:bodyPr>
            <a:normAutofit/>
          </a:bodyPr>
          <a:lstStyle/>
          <a:p>
            <a:r>
              <a:rPr lang="en-US" dirty="0"/>
              <a:t>Task (Overall, for Generator, for Discriminator).</a:t>
            </a:r>
          </a:p>
          <a:p>
            <a:r>
              <a:rPr lang="en-US" dirty="0"/>
              <a:t>Details of GAN implementation:</a:t>
            </a:r>
          </a:p>
          <a:p>
            <a:pPr lvl="1"/>
            <a:r>
              <a:rPr lang="en-US" dirty="0"/>
              <a:t>Architecture</a:t>
            </a:r>
          </a:p>
          <a:p>
            <a:r>
              <a:rPr lang="en-US" dirty="0"/>
              <a:t>Generator:</a:t>
            </a:r>
          </a:p>
          <a:p>
            <a:pPr lvl="1"/>
            <a:r>
              <a:rPr lang="en-US" i="1" dirty="0"/>
              <a:t>Tanh</a:t>
            </a:r>
            <a:r>
              <a:rPr lang="en-US" dirty="0"/>
              <a:t> activation at the last layer</a:t>
            </a:r>
          </a:p>
          <a:p>
            <a:pPr lvl="1"/>
            <a:r>
              <a:rPr lang="en-US" dirty="0"/>
              <a:t>Loss function: </a:t>
            </a:r>
            <a:r>
              <a:rPr lang="en-US" b="1" dirty="0"/>
              <a:t>weighted</a:t>
            </a:r>
            <a:r>
              <a:rPr lang="en-US" dirty="0"/>
              <a:t> sum of </a:t>
            </a:r>
            <a:r>
              <a:rPr lang="en-US" i="1" dirty="0"/>
              <a:t>L1 loss </a:t>
            </a:r>
            <a:r>
              <a:rPr lang="en-US" dirty="0"/>
              <a:t>and </a:t>
            </a:r>
            <a:r>
              <a:rPr lang="en-US" i="1" dirty="0" err="1"/>
              <a:t>gan_loss</a:t>
            </a:r>
            <a:endParaRPr lang="en-US" i="1" dirty="0"/>
          </a:p>
          <a:p>
            <a:r>
              <a:rPr lang="en-US" dirty="0"/>
              <a:t>Discriminator:</a:t>
            </a:r>
          </a:p>
          <a:p>
            <a:pPr lvl="1"/>
            <a:r>
              <a:rPr lang="en-US" dirty="0"/>
              <a:t>No activation function at the last layer</a:t>
            </a:r>
          </a:p>
          <a:p>
            <a:pPr lvl="1"/>
            <a:r>
              <a:rPr lang="en-US" dirty="0"/>
              <a:t>Loss function: sum of </a:t>
            </a:r>
            <a:r>
              <a:rPr lang="en-US" i="1" dirty="0" err="1"/>
              <a:t>real_loss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generated_loss</a:t>
            </a:r>
            <a:endParaRPr lang="en-US" i="1" dirty="0"/>
          </a:p>
          <a:p>
            <a:r>
              <a:rPr lang="en-US" dirty="0"/>
              <a:t>Introduction of the Edge Map.</a:t>
            </a:r>
          </a:p>
          <a:p>
            <a:r>
              <a:rPr lang="en-US" dirty="0"/>
              <a:t>Introduction of the Attention Block.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3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CD98D-6979-46A1-B5AB-0119E64A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7" y="1048773"/>
            <a:ext cx="10515600" cy="4351338"/>
          </a:xfrm>
        </p:spPr>
        <p:txBody>
          <a:bodyPr/>
          <a:lstStyle/>
          <a:p>
            <a:r>
              <a:rPr lang="en-US" dirty="0"/>
              <a:t>Basic GAN architecture: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https://semiengineering.com/knowledge_centers/artificial-intelligence/neural-networks/generative-adversarial-network-gan/</a:t>
            </a:r>
            <a:endParaRPr lang="en-US" dirty="0"/>
          </a:p>
          <a:p>
            <a:r>
              <a:rPr lang="en-US" dirty="0" err="1"/>
              <a:t>ReLU</a:t>
            </a:r>
            <a:r>
              <a:rPr lang="en-US" dirty="0"/>
              <a:t>/Leaky </a:t>
            </a:r>
            <a:r>
              <a:rPr lang="en-US" dirty="0" err="1"/>
              <a:t>ReLU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https://paperswithcode.com/method/rrelu</a:t>
            </a:r>
            <a:endParaRPr lang="en-US" dirty="0"/>
          </a:p>
          <a:p>
            <a:r>
              <a:rPr lang="en-US" dirty="0"/>
              <a:t>SAGAN paper: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https://arxiv.org/pdf/1805.08318.pdf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https://github.com/heykeetae/Self-Attention-GAN/blob/8714a54ba5027d680190791ba3a6bb08f9c9a129/sagan_models.py#L8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ADC3FA-289C-40D2-8093-2F9B42FDAC56}"/>
              </a:ext>
            </a:extLst>
          </p:cNvPr>
          <p:cNvSpPr txBox="1">
            <a:spLocks/>
          </p:cNvSpPr>
          <p:nvPr/>
        </p:nvSpPr>
        <p:spPr>
          <a:xfrm>
            <a:off x="887136" y="18307"/>
            <a:ext cx="10515600" cy="1030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8382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8F7219-7276-4BAB-A76F-C8DB7D1563F9}"/>
              </a:ext>
            </a:extLst>
          </p:cNvPr>
          <p:cNvSpPr txBox="1">
            <a:spLocks/>
          </p:cNvSpPr>
          <p:nvPr/>
        </p:nvSpPr>
        <p:spPr>
          <a:xfrm>
            <a:off x="887136" y="18307"/>
            <a:ext cx="10515600" cy="1030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 for the Generator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A065A8-EC2D-474D-B2C8-00E500B4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1638050"/>
            <a:ext cx="11222016" cy="35819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DA8E76-92B9-4A2F-9148-C1777D4DCB3D}"/>
              </a:ext>
            </a:extLst>
          </p:cNvPr>
          <p:cNvSpPr/>
          <p:nvPr/>
        </p:nvSpPr>
        <p:spPr>
          <a:xfrm>
            <a:off x="2228850" y="5219700"/>
            <a:ext cx="7458075" cy="1297256"/>
          </a:xfrm>
          <a:custGeom>
            <a:avLst/>
            <a:gdLst>
              <a:gd name="connsiteX0" fmla="*/ 0 w 7458075"/>
              <a:gd name="connsiteY0" fmla="*/ 28575 h 1297256"/>
              <a:gd name="connsiteX1" fmla="*/ 2857500 w 7458075"/>
              <a:gd name="connsiteY1" fmla="*/ 1181100 h 1297256"/>
              <a:gd name="connsiteX2" fmla="*/ 5600700 w 7458075"/>
              <a:gd name="connsiteY2" fmla="*/ 1123950 h 1297256"/>
              <a:gd name="connsiteX3" fmla="*/ 7458075 w 7458075"/>
              <a:gd name="connsiteY3" fmla="*/ 0 h 12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8075" h="1297256">
                <a:moveTo>
                  <a:pt x="0" y="28575"/>
                </a:moveTo>
                <a:cubicBezTo>
                  <a:pt x="962025" y="513556"/>
                  <a:pt x="1924050" y="998538"/>
                  <a:pt x="2857500" y="1181100"/>
                </a:cubicBezTo>
                <a:cubicBezTo>
                  <a:pt x="3790950" y="1363663"/>
                  <a:pt x="4833938" y="1320800"/>
                  <a:pt x="5600700" y="1123950"/>
                </a:cubicBezTo>
                <a:cubicBezTo>
                  <a:pt x="6367462" y="927100"/>
                  <a:pt x="6912768" y="463550"/>
                  <a:pt x="7458075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D57D5F-E5D7-4C27-9111-27BD550060A6}"/>
              </a:ext>
            </a:extLst>
          </p:cNvPr>
          <p:cNvSpPr/>
          <p:nvPr/>
        </p:nvSpPr>
        <p:spPr>
          <a:xfrm>
            <a:off x="6038850" y="712650"/>
            <a:ext cx="3371850" cy="916125"/>
          </a:xfrm>
          <a:custGeom>
            <a:avLst/>
            <a:gdLst>
              <a:gd name="connsiteX0" fmla="*/ 3371850 w 3371850"/>
              <a:gd name="connsiteY0" fmla="*/ 916125 h 916125"/>
              <a:gd name="connsiteX1" fmla="*/ 2333625 w 3371850"/>
              <a:gd name="connsiteY1" fmla="*/ 68400 h 916125"/>
              <a:gd name="connsiteX2" fmla="*/ 685800 w 3371850"/>
              <a:gd name="connsiteY2" fmla="*/ 144600 h 916125"/>
              <a:gd name="connsiteX3" fmla="*/ 0 w 3371850"/>
              <a:gd name="connsiteY3" fmla="*/ 887550 h 9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850" h="916125">
                <a:moveTo>
                  <a:pt x="3371850" y="916125"/>
                </a:moveTo>
                <a:cubicBezTo>
                  <a:pt x="3076575" y="556556"/>
                  <a:pt x="2781300" y="196987"/>
                  <a:pt x="2333625" y="68400"/>
                </a:cubicBezTo>
                <a:cubicBezTo>
                  <a:pt x="1885950" y="-60188"/>
                  <a:pt x="1074737" y="8075"/>
                  <a:pt x="685800" y="144600"/>
                </a:cubicBezTo>
                <a:cubicBezTo>
                  <a:pt x="296863" y="281125"/>
                  <a:pt x="119062" y="766900"/>
                  <a:pt x="0" y="88755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5E3E999-428D-4F3C-A16F-0C5A35F33267}"/>
              </a:ext>
            </a:extLst>
          </p:cNvPr>
          <p:cNvSpPr/>
          <p:nvPr/>
        </p:nvSpPr>
        <p:spPr>
          <a:xfrm rot="1772776">
            <a:off x="5989746" y="1413843"/>
            <a:ext cx="212506" cy="2950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E93648-AC4F-4BCA-A2B0-8AA84C437D1F}"/>
              </a:ext>
            </a:extLst>
          </p:cNvPr>
          <p:cNvSpPr/>
          <p:nvPr/>
        </p:nvSpPr>
        <p:spPr>
          <a:xfrm rot="13581238">
            <a:off x="9484525" y="5151158"/>
            <a:ext cx="212506" cy="2950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5F6528-BD71-4B3C-BECF-59C25F69B9D4}"/>
              </a:ext>
            </a:extLst>
          </p:cNvPr>
          <p:cNvSpPr txBox="1">
            <a:spLocks/>
          </p:cNvSpPr>
          <p:nvPr/>
        </p:nvSpPr>
        <p:spPr>
          <a:xfrm>
            <a:off x="887136" y="18307"/>
            <a:ext cx="10515600" cy="1030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 for the Discriminator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21451-4C35-407E-9FF6-9C09B335AA99}"/>
              </a:ext>
            </a:extLst>
          </p:cNvPr>
          <p:cNvSpPr txBox="1"/>
          <p:nvPr/>
        </p:nvSpPr>
        <p:spPr>
          <a:xfrm>
            <a:off x="4552950" y="5547617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Hmmm… not real!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248290-6F4C-4F6D-BC4B-9B4FEBD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169869"/>
            <a:ext cx="11877675" cy="4256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D2FA5-95BB-4F4B-8001-CC439E31B4F5}"/>
              </a:ext>
            </a:extLst>
          </p:cNvPr>
          <p:cNvSpPr txBox="1"/>
          <p:nvPr/>
        </p:nvSpPr>
        <p:spPr>
          <a:xfrm>
            <a:off x="8743949" y="5533378"/>
            <a:ext cx="322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Hmmm… looks real!</a:t>
            </a:r>
          </a:p>
        </p:txBody>
      </p:sp>
    </p:spTree>
    <p:extLst>
      <p:ext uri="{BB962C8B-B14F-4D97-AF65-F5344CB8AC3E}">
        <p14:creationId xmlns:p14="http://schemas.microsoft.com/office/powerpoint/2010/main" val="30471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36693-451A-4316-97FF-F1CDEA085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4075" y="-1832997"/>
            <a:ext cx="4681057" cy="115180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92B7B8-384F-49D6-996D-29EA1FA8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GAN Architecture (Generator)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E090-8B52-42D0-A538-82B558BC3E6C}"/>
              </a:ext>
            </a:extLst>
          </p:cNvPr>
          <p:cNvSpPr txBox="1"/>
          <p:nvPr/>
        </p:nvSpPr>
        <p:spPr>
          <a:xfrm>
            <a:off x="2534893" y="1432984"/>
            <a:ext cx="60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SKIP CONNECTIONS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A96DEE-E8A8-464B-8630-516983196248}"/>
              </a:ext>
            </a:extLst>
          </p:cNvPr>
          <p:cNvSpPr/>
          <p:nvPr/>
        </p:nvSpPr>
        <p:spPr>
          <a:xfrm>
            <a:off x="4102258" y="4813562"/>
            <a:ext cx="620785" cy="1829892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F183D-3316-4184-9573-54C78D2ED465}"/>
              </a:ext>
            </a:extLst>
          </p:cNvPr>
          <p:cNvSpPr txBox="1"/>
          <p:nvPr/>
        </p:nvSpPr>
        <p:spPr>
          <a:xfrm>
            <a:off x="4791188" y="6289205"/>
            <a:ext cx="6275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COMPRESSED (1x1x512) REPRESENTATION OF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9E42B3-3C0E-47AE-842B-0E9F2E766500}"/>
              </a:ext>
            </a:extLst>
          </p:cNvPr>
          <p:cNvCxnSpPr/>
          <p:nvPr/>
        </p:nvCxnSpPr>
        <p:spPr>
          <a:xfrm>
            <a:off x="490649" y="3876951"/>
            <a:ext cx="2936146" cy="1904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FB8347-169E-4A45-8341-7A9109895B31}"/>
              </a:ext>
            </a:extLst>
          </p:cNvPr>
          <p:cNvSpPr txBox="1"/>
          <p:nvPr/>
        </p:nvSpPr>
        <p:spPr>
          <a:xfrm rot="1981448">
            <a:off x="507868" y="4986506"/>
            <a:ext cx="2365353" cy="523220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DOWNSAMPLE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BB6841-2358-485E-827E-466CDDBCCF51}"/>
              </a:ext>
            </a:extLst>
          </p:cNvPr>
          <p:cNvCxnSpPr>
            <a:cxnSpLocks/>
          </p:cNvCxnSpPr>
          <p:nvPr/>
        </p:nvCxnSpPr>
        <p:spPr>
          <a:xfrm flipV="1">
            <a:off x="7608468" y="3677857"/>
            <a:ext cx="3131538" cy="18298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844680-74ED-4301-A4D3-8C1AE0ECEB7A}"/>
              </a:ext>
            </a:extLst>
          </p:cNvPr>
          <p:cNvSpPr txBox="1"/>
          <p:nvPr/>
        </p:nvSpPr>
        <p:spPr>
          <a:xfrm rot="19711722">
            <a:off x="8554354" y="4626329"/>
            <a:ext cx="2365353" cy="523220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UPSAMPLE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30247C-482E-4C2D-84EB-1CB2C848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32" y="109346"/>
            <a:ext cx="2941885" cy="157114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8E14474-E1DB-4017-921A-09B94AA66F9B}"/>
              </a:ext>
            </a:extLst>
          </p:cNvPr>
          <p:cNvSpPr/>
          <p:nvPr/>
        </p:nvSpPr>
        <p:spPr>
          <a:xfrm>
            <a:off x="7670373" y="120722"/>
            <a:ext cx="3120705" cy="1828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1385D3-2289-47E3-9477-8A011DB97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92827" y="-1622047"/>
            <a:ext cx="5173962" cy="10515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92B7B8-384F-49D6-996D-29EA1FA8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GAN Architecture (Discriminator)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5F4BAF-0992-4487-9205-43BCACB108B0}"/>
              </a:ext>
            </a:extLst>
          </p:cNvPr>
          <p:cNvSpPr/>
          <p:nvPr/>
        </p:nvSpPr>
        <p:spPr>
          <a:xfrm>
            <a:off x="241181" y="3430364"/>
            <a:ext cx="1291905" cy="3217178"/>
          </a:xfrm>
          <a:prstGeom prst="ellipse">
            <a:avLst/>
          </a:prstGeom>
          <a:noFill/>
          <a:ln w="34925"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BA35B0-0255-41F7-82F4-EFA604F0FD3F}"/>
              </a:ext>
            </a:extLst>
          </p:cNvPr>
          <p:cNvSpPr/>
          <p:nvPr/>
        </p:nvSpPr>
        <p:spPr>
          <a:xfrm>
            <a:off x="241183" y="635264"/>
            <a:ext cx="1291905" cy="3217178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3D7DC-8D64-4748-A63F-C633EE3E568D}"/>
              </a:ext>
            </a:extLst>
          </p:cNvPr>
          <p:cNvSpPr txBox="1"/>
          <p:nvPr/>
        </p:nvSpPr>
        <p:spPr>
          <a:xfrm>
            <a:off x="1528112" y="5338042"/>
            <a:ext cx="4151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GENERATOR (FAKE)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2FAA0-0C27-4D72-AB7B-DE543B6B1E4D}"/>
              </a:ext>
            </a:extLst>
          </p:cNvPr>
          <p:cNvSpPr txBox="1"/>
          <p:nvPr/>
        </p:nvSpPr>
        <p:spPr>
          <a:xfrm>
            <a:off x="1713913" y="1526039"/>
            <a:ext cx="4151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REAL IMAGE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81A482-AFDC-4972-9A89-79BBD480DAB4}"/>
              </a:ext>
            </a:extLst>
          </p:cNvPr>
          <p:cNvSpPr/>
          <p:nvPr/>
        </p:nvSpPr>
        <p:spPr>
          <a:xfrm>
            <a:off x="9938399" y="2218536"/>
            <a:ext cx="999210" cy="3217178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19238-9482-4F0B-B16D-31C56088B9E5}"/>
              </a:ext>
            </a:extLst>
          </p:cNvPr>
          <p:cNvSpPr txBox="1"/>
          <p:nvPr/>
        </p:nvSpPr>
        <p:spPr>
          <a:xfrm>
            <a:off x="9276206" y="833541"/>
            <a:ext cx="2403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PROBABILITIES (from 0 to 1) OF BEING REAL</a:t>
            </a:r>
          </a:p>
        </p:txBody>
      </p:sp>
    </p:spTree>
    <p:extLst>
      <p:ext uri="{BB962C8B-B14F-4D97-AF65-F5344CB8AC3E}">
        <p14:creationId xmlns:p14="http://schemas.microsoft.com/office/powerpoint/2010/main" val="48589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2211C2-7CD1-4B32-ABD4-A9674A23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2" y="1377360"/>
            <a:ext cx="5285065" cy="4269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A1A6-1532-4CE2-B63A-0559F707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3636"/>
            <a:ext cx="6923267" cy="5631531"/>
          </a:xfrm>
        </p:spPr>
        <p:txBody>
          <a:bodyPr/>
          <a:lstStyle/>
          <a:p>
            <a:r>
              <a:rPr lang="en-US" dirty="0"/>
              <a:t>Generator </a:t>
            </a:r>
            <a:r>
              <a:rPr lang="en-US" b="1" dirty="0"/>
              <a:t>loss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gan_loss</a:t>
            </a:r>
            <a:r>
              <a:rPr lang="en-US" dirty="0"/>
              <a:t>: calculates the Binary </a:t>
            </a:r>
            <a:r>
              <a:rPr lang="en-US" dirty="0" err="1"/>
              <a:t>Crossentropy</a:t>
            </a:r>
            <a:r>
              <a:rPr lang="en-US" dirty="0"/>
              <a:t> loss between the discriminator's output and a tensor of ones. the generator wants the discriminator's output to be close to 1 (believing the image is real), the loss becomes smaller as the discriminator's output gets closer to 1.</a:t>
            </a:r>
          </a:p>
          <a:p>
            <a:pPr lvl="1"/>
            <a:r>
              <a:rPr lang="en-US" dirty="0"/>
              <a:t>L1_loss: MAE - encourages the generated image to resemble the target image in terms of pixel values; LAMBDA - weight of the MAE compared to the Binary </a:t>
            </a:r>
            <a:r>
              <a:rPr lang="en-US" dirty="0" err="1"/>
              <a:t>Crossentropy</a:t>
            </a:r>
            <a:r>
              <a:rPr lang="en-US" dirty="0"/>
              <a:t> loss.</a:t>
            </a:r>
          </a:p>
          <a:p>
            <a:pPr lvl="1"/>
            <a:r>
              <a:rPr lang="en-US" dirty="0" err="1"/>
              <a:t>total_gen_loss</a:t>
            </a:r>
            <a:r>
              <a:rPr lang="en-US" dirty="0"/>
              <a:t> = weighted sum of two losses.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59EF0-F707-4A29-AC5C-DF2046925A66}"/>
              </a:ext>
            </a:extLst>
          </p:cNvPr>
          <p:cNvSpPr txBox="1"/>
          <p:nvPr/>
        </p:nvSpPr>
        <p:spPr>
          <a:xfrm>
            <a:off x="0" y="931084"/>
            <a:ext cx="106707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Why use Tanh activation in the Generator last layer?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normalize the images from -1 to 1.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40BB48-A2C8-42D4-ABFE-67B569B0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299512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A1A6-1532-4CE2-B63A-0559F707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77" y="1048773"/>
            <a:ext cx="10515600" cy="5631531"/>
          </a:xfrm>
        </p:spPr>
        <p:txBody>
          <a:bodyPr/>
          <a:lstStyle/>
          <a:p>
            <a:r>
              <a:rPr lang="en-US" dirty="0"/>
              <a:t>Why no activation function?</a:t>
            </a:r>
          </a:p>
          <a:p>
            <a:pPr lvl="1"/>
            <a:r>
              <a:rPr lang="en-US" dirty="0"/>
              <a:t>We use </a:t>
            </a:r>
            <a:r>
              <a:rPr lang="en-US" dirty="0" err="1"/>
              <a:t>BinaryCrossentropy</a:t>
            </a:r>
            <a:r>
              <a:rPr lang="en-US" dirty="0"/>
              <a:t> with </a:t>
            </a:r>
            <a:r>
              <a:rPr lang="en-US" dirty="0" err="1"/>
              <a:t>from_logits</a:t>
            </a:r>
            <a:r>
              <a:rPr lang="en-US" dirty="0"/>
              <a:t>=True. This function is specifically designed to work with logits (unnormalized outputs) from the discriminator.</a:t>
            </a:r>
          </a:p>
          <a:p>
            <a:r>
              <a:rPr lang="en-US" dirty="0"/>
              <a:t>Discriminator </a:t>
            </a:r>
            <a:r>
              <a:rPr lang="en-US" b="1" dirty="0"/>
              <a:t>loss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real_loss</a:t>
            </a:r>
            <a:r>
              <a:rPr lang="en-US" dirty="0"/>
              <a:t>: the loss function wants this value to be close to 1 (real), we compare the output of the discriminator for the real image with ones. (</a:t>
            </a:r>
            <a:r>
              <a:rPr lang="en-US" dirty="0" err="1"/>
              <a:t>tf.ones_like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generated_loss</a:t>
            </a:r>
            <a:r>
              <a:rPr lang="en-US" dirty="0"/>
              <a:t>: same thing, but want this to be close to 0 (fake), since compare with generator image (</a:t>
            </a:r>
            <a:r>
              <a:rPr lang="en-US" dirty="0" err="1"/>
              <a:t>tf.zeros_like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total_loss</a:t>
            </a:r>
            <a:r>
              <a:rPr lang="en-US" dirty="0"/>
              <a:t> = weighted sum of two losses (notice no weights here).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BF8890-2BD4-4829-9DC4-0953D377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62083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3248-9F5A-4A88-A56E-737F00BF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9" y="117128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During training, we use separate gradient tapes for the generator and </a:t>
            </a:r>
            <a:r>
              <a:rPr lang="en-US" dirty="0" err="1"/>
              <a:t>discrimator</a:t>
            </a:r>
            <a:r>
              <a:rPr lang="en-US" dirty="0"/>
              <a:t>, which allows to calculate the gradients for each network's loss function separately within the </a:t>
            </a:r>
            <a:r>
              <a:rPr lang="en-US" b="1" i="1" dirty="0"/>
              <a:t>with </a:t>
            </a:r>
            <a:r>
              <a:rPr lang="en-US" b="1" i="1" dirty="0" err="1"/>
              <a:t>tf.GradientTape</a:t>
            </a:r>
            <a:r>
              <a:rPr lang="en-US" b="1" i="1" dirty="0"/>
              <a:t>()</a:t>
            </a:r>
            <a:r>
              <a:rPr lang="en-US" dirty="0"/>
              <a:t> block.</a:t>
            </a:r>
          </a:p>
          <a:p>
            <a:pPr lvl="1"/>
            <a:r>
              <a:rPr lang="en-US" dirty="0"/>
              <a:t>Gradient tape is a tool in TensorFlow for performing automatic differentiation.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6727C8-506A-4733-9DE0-0C11C110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36" y="18307"/>
            <a:ext cx="10515600" cy="1030466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17921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710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Exploring GAN</vt:lpstr>
      <vt:lpstr>PowerPoint Presentation</vt:lpstr>
      <vt:lpstr>PowerPoint Presentation</vt:lpstr>
      <vt:lpstr>PowerPoint Presentation</vt:lpstr>
      <vt:lpstr>GAN Architecture (Generator)</vt:lpstr>
      <vt:lpstr>GAN Architecture (Discriminator)</vt:lpstr>
      <vt:lpstr>Generator</vt:lpstr>
      <vt:lpstr>Discriminator</vt:lpstr>
      <vt:lpstr>Training</vt:lpstr>
      <vt:lpstr>Training</vt:lpstr>
      <vt:lpstr>Training – After 40K Steps</vt:lpstr>
      <vt:lpstr>Introducing Edge Map</vt:lpstr>
      <vt:lpstr>GAN Architecture (Generator) | Edge Map</vt:lpstr>
      <vt:lpstr>Introducing Edge Detection | Generator</vt:lpstr>
      <vt:lpstr>Training – After 40K Steps | Edge Map</vt:lpstr>
      <vt:lpstr>Training – After 40K Steps | Blur</vt:lpstr>
      <vt:lpstr>Introducing Attention | Upsampling &amp; Discriminator</vt:lpstr>
      <vt:lpstr>Introducing Attention</vt:lpstr>
      <vt:lpstr>GAN Architecture | Attention + Edge</vt:lpstr>
      <vt:lpstr>Training – After 40K Steps | Attention + Edge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zaitsevav</dc:creator>
  <cp:lastModifiedBy>zaitsevav</cp:lastModifiedBy>
  <cp:revision>53</cp:revision>
  <dcterms:created xsi:type="dcterms:W3CDTF">2024-04-10T19:44:28Z</dcterms:created>
  <dcterms:modified xsi:type="dcterms:W3CDTF">2024-04-15T07:38:04Z</dcterms:modified>
</cp:coreProperties>
</file>